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3" r:id="rId2"/>
    <p:sldId id="257" r:id="rId3"/>
    <p:sldId id="259" r:id="rId4"/>
    <p:sldId id="258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7E75-2CC1-4F8E-A780-D7749A61E680}" type="datetimeFigureOut">
              <a:rPr lang="ar-IQ" smtClean="0"/>
              <a:t>19/05/1446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612B0-983D-44B7-9C51-A1CBDD04E0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28005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7E75-2CC1-4F8E-A780-D7749A61E680}" type="datetimeFigureOut">
              <a:rPr lang="ar-IQ" smtClean="0"/>
              <a:t>19/05/1446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612B0-983D-44B7-9C51-A1CBDD04E0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36623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7E75-2CC1-4F8E-A780-D7749A61E680}" type="datetimeFigureOut">
              <a:rPr lang="ar-IQ" smtClean="0"/>
              <a:t>19/05/1446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612B0-983D-44B7-9C51-A1CBDD04E0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89777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7E75-2CC1-4F8E-A780-D7749A61E680}" type="datetimeFigureOut">
              <a:rPr lang="ar-IQ" smtClean="0"/>
              <a:t>19/05/1446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612B0-983D-44B7-9C51-A1CBDD04E0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46430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7E75-2CC1-4F8E-A780-D7749A61E680}" type="datetimeFigureOut">
              <a:rPr lang="ar-IQ" smtClean="0"/>
              <a:t>19/05/1446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612B0-983D-44B7-9C51-A1CBDD04E0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22447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7E75-2CC1-4F8E-A780-D7749A61E680}" type="datetimeFigureOut">
              <a:rPr lang="ar-IQ" smtClean="0"/>
              <a:t>19/05/1446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612B0-983D-44B7-9C51-A1CBDD04E0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03212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7E75-2CC1-4F8E-A780-D7749A61E680}" type="datetimeFigureOut">
              <a:rPr lang="ar-IQ" smtClean="0"/>
              <a:t>19/05/1446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612B0-983D-44B7-9C51-A1CBDD04E0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4745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7E75-2CC1-4F8E-A780-D7749A61E680}" type="datetimeFigureOut">
              <a:rPr lang="ar-IQ" smtClean="0"/>
              <a:t>19/05/1446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612B0-983D-44B7-9C51-A1CBDD04E0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8622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7E75-2CC1-4F8E-A780-D7749A61E680}" type="datetimeFigureOut">
              <a:rPr lang="ar-IQ" smtClean="0"/>
              <a:t>19/05/1446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612B0-983D-44B7-9C51-A1CBDD04E0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71711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7E75-2CC1-4F8E-A780-D7749A61E680}" type="datetimeFigureOut">
              <a:rPr lang="ar-IQ" smtClean="0"/>
              <a:t>19/05/1446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612B0-983D-44B7-9C51-A1CBDD04E0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42872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7E75-2CC1-4F8E-A780-D7749A61E680}" type="datetimeFigureOut">
              <a:rPr lang="ar-IQ" smtClean="0"/>
              <a:t>19/05/1446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612B0-983D-44B7-9C51-A1CBDD04E0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27209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37E75-2CC1-4F8E-A780-D7749A61E680}" type="datetimeFigureOut">
              <a:rPr lang="ar-IQ" smtClean="0"/>
              <a:t>19/05/1446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612B0-983D-44B7-9C51-A1CBDD04E0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1464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159000" y="266699"/>
            <a:ext cx="9588500" cy="2341563"/>
          </a:xfrm>
        </p:spPr>
        <p:txBody>
          <a:bodyPr>
            <a:normAutofit fontScale="90000"/>
          </a:bodyPr>
          <a:lstStyle/>
          <a:p>
            <a:pPr algn="r"/>
            <a:r>
              <a:rPr lang="ar-IQ" b="1" dirty="0" smtClean="0">
                <a:solidFill>
                  <a:srgbClr val="FF0000"/>
                </a:solidFill>
              </a:rPr>
              <a:t>جامعة البصرة</a:t>
            </a:r>
            <a:br>
              <a:rPr lang="ar-IQ" b="1" dirty="0" smtClean="0">
                <a:solidFill>
                  <a:srgbClr val="FF0000"/>
                </a:solidFill>
              </a:rPr>
            </a:br>
            <a:r>
              <a:rPr lang="ar-IQ" b="1" dirty="0" smtClean="0">
                <a:solidFill>
                  <a:srgbClr val="FF0000"/>
                </a:solidFill>
              </a:rPr>
              <a:t>كلية الزراعة</a:t>
            </a:r>
            <a:br>
              <a:rPr lang="ar-IQ" b="1" dirty="0" smtClean="0">
                <a:solidFill>
                  <a:srgbClr val="FF0000"/>
                </a:solidFill>
              </a:rPr>
            </a:br>
            <a:r>
              <a:rPr lang="ar-IQ" b="1" dirty="0" smtClean="0">
                <a:solidFill>
                  <a:srgbClr val="FF0000"/>
                </a:solidFill>
              </a:rPr>
              <a:t>علوم التربة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10375900" cy="1655762"/>
          </a:xfrm>
        </p:spPr>
        <p:txBody>
          <a:bodyPr>
            <a:normAutofit/>
          </a:bodyPr>
          <a:lstStyle/>
          <a:p>
            <a:r>
              <a:rPr lang="ar-IQ" sz="3200" b="1" dirty="0" smtClean="0"/>
              <a:t>مادة الجيولوجي العملي / المرحلة الأولى</a:t>
            </a:r>
          </a:p>
          <a:p>
            <a:r>
              <a:rPr lang="ar-IQ" sz="3200" b="1" dirty="0" smtClean="0"/>
              <a:t>أستاذ المادة : م . م . صادق جعفر طالب</a:t>
            </a:r>
            <a:endParaRPr lang="ar-IQ" sz="3200" b="1" dirty="0"/>
          </a:p>
        </p:txBody>
      </p:sp>
    </p:spTree>
    <p:extLst>
      <p:ext uri="{BB962C8B-B14F-4D97-AF65-F5344CB8AC3E}">
        <p14:creationId xmlns:p14="http://schemas.microsoft.com/office/powerpoint/2010/main" val="1864598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1" y="285750"/>
            <a:ext cx="10837862" cy="194310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" y="2616200"/>
            <a:ext cx="10342563" cy="359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825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1" y="244474"/>
            <a:ext cx="10972800" cy="628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744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" y="896937"/>
            <a:ext cx="10528300" cy="5414963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" y="871537"/>
            <a:ext cx="10600930" cy="544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194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298450"/>
            <a:ext cx="10820399" cy="625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63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1" y="431800"/>
            <a:ext cx="11163300" cy="603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707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520700" y="149136"/>
            <a:ext cx="1115060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sz="3200" b="1" dirty="0" smtClean="0">
                <a:solidFill>
                  <a:srgbClr val="FF0000"/>
                </a:solidFill>
              </a:rPr>
              <a:t>أنواع الصخور : </a:t>
            </a:r>
          </a:p>
          <a:p>
            <a:r>
              <a:rPr lang="ar-IQ" sz="2800" b="1" dirty="0" smtClean="0">
                <a:solidFill>
                  <a:srgbClr val="FF0000"/>
                </a:solidFill>
              </a:rPr>
              <a:t>أولا : الصخور النارية </a:t>
            </a:r>
          </a:p>
          <a:p>
            <a:r>
              <a:rPr lang="ar-IQ" sz="2400" b="1" dirty="0" smtClean="0"/>
              <a:t>هي تلك الصخور التي تكونت </a:t>
            </a:r>
            <a:r>
              <a:rPr lang="ar-IQ" sz="2400" b="1" dirty="0" err="1" smtClean="0"/>
              <a:t>نتیجة</a:t>
            </a:r>
            <a:r>
              <a:rPr lang="ar-IQ" sz="2400" b="1" dirty="0" smtClean="0"/>
              <a:t> تصلب المادة المنصهرة، </a:t>
            </a:r>
            <a:r>
              <a:rPr lang="ar-IQ" sz="2400" b="1" dirty="0" err="1" smtClean="0"/>
              <a:t>اما</a:t>
            </a:r>
            <a:r>
              <a:rPr lang="ar-IQ" sz="2400" b="1" dirty="0" smtClean="0"/>
              <a:t> في أعماق سحيقة مكونة الصخور النارية الجوفية، أو عند أعماق ضحلة فتتكون الصخور تحت السطحية أو على سطح الأرض مباشرة فتتكون الصخور البركانية</a:t>
            </a:r>
          </a:p>
          <a:p>
            <a:r>
              <a:rPr lang="ar-IQ" sz="2800" b="1" dirty="0" smtClean="0">
                <a:solidFill>
                  <a:srgbClr val="FF0000"/>
                </a:solidFill>
              </a:rPr>
              <a:t>الخصائص العامة للصخور </a:t>
            </a:r>
            <a:r>
              <a:rPr lang="ar-IQ" sz="2800" b="1" dirty="0" err="1" smtClean="0">
                <a:solidFill>
                  <a:srgbClr val="FF0000"/>
                </a:solidFill>
              </a:rPr>
              <a:t>الناریة</a:t>
            </a:r>
            <a:r>
              <a:rPr lang="ar-IQ" sz="2800" b="1" dirty="0" smtClean="0">
                <a:solidFill>
                  <a:srgbClr val="FF0000"/>
                </a:solidFill>
              </a:rPr>
              <a:t> :</a:t>
            </a:r>
          </a:p>
          <a:p>
            <a:r>
              <a:rPr lang="ar-IQ" sz="2400" dirty="0" smtClean="0"/>
              <a:t> </a:t>
            </a:r>
            <a:r>
              <a:rPr lang="ar-IQ" sz="2400" b="1" dirty="0" smtClean="0"/>
              <a:t>1- توجد على </a:t>
            </a:r>
            <a:r>
              <a:rPr lang="ar-IQ" sz="2400" b="1" dirty="0" err="1" smtClean="0"/>
              <a:t>هیئة</a:t>
            </a:r>
            <a:r>
              <a:rPr lang="ar-IQ" sz="2400" b="1" dirty="0" smtClean="0"/>
              <a:t> كتل لها </a:t>
            </a:r>
            <a:r>
              <a:rPr lang="ar-IQ" sz="2400" b="1" dirty="0" err="1" smtClean="0"/>
              <a:t>اشكال</a:t>
            </a:r>
            <a:r>
              <a:rPr lang="ar-IQ" sz="2400" b="1" dirty="0" smtClean="0"/>
              <a:t> مختلفة </a:t>
            </a:r>
            <a:r>
              <a:rPr lang="ar-IQ" sz="2400" b="1" dirty="0" smtClean="0"/>
              <a:t>  </a:t>
            </a:r>
            <a:r>
              <a:rPr lang="ar-IQ" sz="2400" b="1" dirty="0" smtClean="0"/>
              <a:t>2 - لا تحوي على </a:t>
            </a:r>
            <a:r>
              <a:rPr lang="ar-IQ" sz="2400" b="1" dirty="0" err="1" smtClean="0"/>
              <a:t>أحفایر</a:t>
            </a:r>
            <a:r>
              <a:rPr lang="ar-IQ" sz="2400" b="1" dirty="0" smtClean="0"/>
              <a:t>. 3- </a:t>
            </a:r>
            <a:r>
              <a:rPr lang="ar-IQ" sz="2400" b="1" dirty="0" smtClean="0"/>
              <a:t>بها </a:t>
            </a:r>
            <a:r>
              <a:rPr lang="ar-IQ" sz="2400" b="1" dirty="0" err="1" smtClean="0"/>
              <a:t>الكثیر</a:t>
            </a:r>
            <a:r>
              <a:rPr lang="ar-IQ" sz="2400" b="1" dirty="0" smtClean="0"/>
              <a:t> من الخامات </a:t>
            </a:r>
            <a:r>
              <a:rPr lang="ar-IQ" sz="2400" b="1" dirty="0" err="1" smtClean="0"/>
              <a:t>المعدنیة</a:t>
            </a:r>
            <a:r>
              <a:rPr lang="ar-IQ" sz="2400" b="1" dirty="0" smtClean="0"/>
              <a:t> </a:t>
            </a:r>
            <a:r>
              <a:rPr lang="ar-IQ" sz="2800" b="1" dirty="0" smtClean="0"/>
              <a:t>.</a:t>
            </a:r>
            <a:endParaRPr lang="ar-IQ" sz="2800" b="1" dirty="0"/>
          </a:p>
          <a:p>
            <a:endParaRPr lang="ar-IQ" b="1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3517300"/>
            <a:ext cx="10476402" cy="210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297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5321300" y="175520"/>
            <a:ext cx="6635750" cy="3096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sz="2800" b="1" dirty="0" smtClean="0">
                <a:solidFill>
                  <a:srgbClr val="FF0000"/>
                </a:solidFill>
              </a:rPr>
              <a:t>الخصائص العامة للصخور </a:t>
            </a:r>
            <a:r>
              <a:rPr lang="ar-IQ" sz="2800" b="1" dirty="0" err="1" smtClean="0">
                <a:solidFill>
                  <a:srgbClr val="FF0000"/>
                </a:solidFill>
              </a:rPr>
              <a:t>الرسوبیة</a:t>
            </a:r>
            <a:r>
              <a:rPr lang="ar-IQ" sz="2800" b="1" dirty="0" smtClean="0">
                <a:solidFill>
                  <a:srgbClr val="FF0000"/>
                </a:solidFill>
              </a:rPr>
              <a:t> :</a:t>
            </a:r>
          </a:p>
          <a:p>
            <a:r>
              <a:rPr lang="ar-IQ" sz="2800" b="1" dirty="0" smtClean="0"/>
              <a:t>1- صخور هشة.</a:t>
            </a:r>
          </a:p>
          <a:p>
            <a:r>
              <a:rPr lang="ar-IQ" sz="2800" b="1" dirty="0" smtClean="0"/>
              <a:t>2 - تتكون على شكل طبقات .</a:t>
            </a:r>
          </a:p>
          <a:p>
            <a:r>
              <a:rPr lang="ar-IQ" sz="2800" b="1" dirty="0" smtClean="0"/>
              <a:t>3 - يمكن تواجد الأحافير.</a:t>
            </a:r>
          </a:p>
          <a:p>
            <a:r>
              <a:rPr lang="ar-IQ" sz="2800" b="1" dirty="0" smtClean="0"/>
              <a:t>4 - تتكون من حبيبات مستديرة </a:t>
            </a:r>
            <a:r>
              <a:rPr lang="ar-IQ" sz="2800" b="1" dirty="0" err="1" smtClean="0"/>
              <a:t>او</a:t>
            </a:r>
            <a:r>
              <a:rPr lang="ar-IQ" sz="2800" b="1" dirty="0" smtClean="0"/>
              <a:t> من بلورات </a:t>
            </a:r>
            <a:r>
              <a:rPr lang="ar-IQ" sz="2800" b="1" dirty="0" err="1" smtClean="0"/>
              <a:t>معدنیة</a:t>
            </a:r>
            <a:r>
              <a:rPr lang="ar-IQ" sz="2800" b="1" dirty="0" smtClean="0"/>
              <a:t>.</a:t>
            </a:r>
          </a:p>
          <a:p>
            <a:r>
              <a:rPr lang="ar-IQ" sz="2800" b="1" dirty="0" smtClean="0"/>
              <a:t>5 -  تحوي </a:t>
            </a:r>
            <a:r>
              <a:rPr lang="ar-IQ" sz="2800" b="1" dirty="0" err="1" smtClean="0"/>
              <a:t>كثیر</a:t>
            </a:r>
            <a:r>
              <a:rPr lang="ar-IQ" sz="2800" b="1" dirty="0" smtClean="0"/>
              <a:t> من الخامات المعدنية.</a:t>
            </a:r>
          </a:p>
          <a:p>
            <a:r>
              <a:rPr lang="ar-IQ" sz="2800" b="1" dirty="0" smtClean="0"/>
              <a:t>6 - ألوان فاتحة</a:t>
            </a:r>
            <a:endParaRPr lang="ar-IQ" sz="2800" b="1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175521"/>
            <a:ext cx="5295900" cy="3355080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" y="3674118"/>
            <a:ext cx="11535104" cy="284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243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الجيولوجيا العملي  المرحلة </a:t>
            </a:r>
            <a:r>
              <a:rPr lang="ar-IQ" dirty="0" err="1" smtClean="0"/>
              <a:t>الاولى</a:t>
            </a:r>
            <a:r>
              <a:rPr lang="ar-IQ" dirty="0" smtClean="0"/>
              <a:t> المحاضرة الثانية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7800" y="1690688"/>
            <a:ext cx="11798300" cy="4676775"/>
          </a:xfrm>
        </p:spPr>
        <p:txBody>
          <a:bodyPr>
            <a:normAutofit fontScale="92500" lnSpcReduction="10000"/>
          </a:bodyPr>
          <a:lstStyle/>
          <a:p>
            <a:r>
              <a:rPr lang="ar-IQ" sz="3600" b="1" dirty="0" smtClean="0">
                <a:solidFill>
                  <a:srgbClr val="FF0000"/>
                </a:solidFill>
              </a:rPr>
              <a:t>المعادن الطبيعية </a:t>
            </a:r>
          </a:p>
          <a:p>
            <a:r>
              <a:rPr lang="ar-IQ" sz="3500" b="1" dirty="0" smtClean="0">
                <a:solidFill>
                  <a:srgbClr val="FF0000"/>
                </a:solidFill>
              </a:rPr>
              <a:t>ما هو المعدن </a:t>
            </a:r>
            <a:r>
              <a:rPr lang="ar-IQ" dirty="0" smtClean="0"/>
              <a:t>؟</a:t>
            </a:r>
          </a:p>
          <a:p>
            <a:r>
              <a:rPr lang="ar-IQ" dirty="0" smtClean="0"/>
              <a:t> </a:t>
            </a:r>
            <a:r>
              <a:rPr lang="ar-IQ" sz="3000" b="1" dirty="0" smtClean="0">
                <a:solidFill>
                  <a:srgbClr val="FF0000"/>
                </a:solidFill>
              </a:rPr>
              <a:t>الجیولوجیین عرفوا المعدن </a:t>
            </a:r>
            <a:r>
              <a:rPr lang="ar-IQ" dirty="0" smtClean="0"/>
              <a:t>" </a:t>
            </a:r>
            <a:r>
              <a:rPr lang="ar-IQ" b="1" dirty="0" smtClean="0"/>
              <a:t>على </a:t>
            </a:r>
            <a:r>
              <a:rPr lang="ar-IQ" b="1" dirty="0" smtClean="0"/>
              <a:t>أنه</a:t>
            </a:r>
          </a:p>
          <a:p>
            <a:pPr marL="0" indent="0">
              <a:buNone/>
            </a:pPr>
            <a:r>
              <a:rPr lang="ar-IQ" b="1" dirty="0" smtClean="0"/>
              <a:t> </a:t>
            </a:r>
            <a:r>
              <a:rPr lang="ar-IQ" b="1" dirty="0" smtClean="0"/>
              <a:t>كل مادة صلبة متجانسة تكونت بفعل عوامل طبيعية </a:t>
            </a:r>
            <a:r>
              <a:rPr lang="ar-IQ" b="1" dirty="0" err="1" smtClean="0"/>
              <a:t>غیر</a:t>
            </a:r>
            <a:r>
              <a:rPr lang="ar-IQ" b="1" dirty="0" smtClean="0"/>
              <a:t> </a:t>
            </a:r>
            <a:r>
              <a:rPr lang="ar-IQ" b="1" dirty="0" err="1" smtClean="0"/>
              <a:t>عضویةوله</a:t>
            </a:r>
            <a:r>
              <a:rPr lang="ar-IQ" b="1" dirty="0" smtClean="0"/>
              <a:t> </a:t>
            </a:r>
            <a:r>
              <a:rPr lang="ar-IQ" b="1" dirty="0" smtClean="0"/>
              <a:t>تركيب </a:t>
            </a:r>
            <a:r>
              <a:rPr lang="ar-IQ" b="1" dirty="0" err="1" smtClean="0"/>
              <a:t>كیمیائي</a:t>
            </a:r>
            <a:r>
              <a:rPr lang="ar-IQ" b="1" dirty="0" smtClean="0"/>
              <a:t> محدد ونظام بلوري </a:t>
            </a:r>
            <a:r>
              <a:rPr lang="ar-IQ" b="1" dirty="0" err="1" smtClean="0"/>
              <a:t>ممیز</a:t>
            </a:r>
            <a:r>
              <a:rPr lang="ar-IQ" b="1" dirty="0" smtClean="0"/>
              <a:t>. </a:t>
            </a:r>
          </a:p>
          <a:p>
            <a:r>
              <a:rPr lang="ar-IQ" sz="3300" b="1" dirty="0" smtClean="0">
                <a:solidFill>
                  <a:srgbClr val="FF0000"/>
                </a:solidFill>
              </a:rPr>
              <a:t>والصفات </a:t>
            </a:r>
            <a:r>
              <a:rPr lang="ar-IQ" sz="3300" b="1" dirty="0" smtClean="0">
                <a:solidFill>
                  <a:srgbClr val="FF0000"/>
                </a:solidFill>
              </a:rPr>
              <a:t>التي </a:t>
            </a:r>
            <a:r>
              <a:rPr lang="ar-IQ" sz="3300" b="1" dirty="0" err="1" smtClean="0">
                <a:solidFill>
                  <a:srgbClr val="FF0000"/>
                </a:solidFill>
              </a:rPr>
              <a:t>یجب</a:t>
            </a:r>
            <a:r>
              <a:rPr lang="ar-IQ" sz="3300" b="1" dirty="0" smtClean="0">
                <a:solidFill>
                  <a:srgbClr val="FF0000"/>
                </a:solidFill>
              </a:rPr>
              <a:t> أن تتوفر في المادة لكي تسمي معدن هي: </a:t>
            </a:r>
          </a:p>
          <a:p>
            <a:r>
              <a:rPr lang="ar-IQ" b="1" dirty="0" smtClean="0"/>
              <a:t>1- مادة صلبة : لذلك لا </a:t>
            </a:r>
            <a:r>
              <a:rPr lang="ar-IQ" b="1" dirty="0" err="1" smtClean="0"/>
              <a:t>یعتبر</a:t>
            </a:r>
            <a:r>
              <a:rPr lang="ar-IQ" b="1" dirty="0" smtClean="0"/>
              <a:t> الزئبق معدنا لأنه في حالة سائلة.</a:t>
            </a:r>
          </a:p>
          <a:p>
            <a:r>
              <a:rPr lang="ar-IQ" b="1" dirty="0" smtClean="0"/>
              <a:t>2 - متجانسة : جميع جزيئاته متشابهة في الخواص </a:t>
            </a:r>
            <a:r>
              <a:rPr lang="ar-IQ" b="1" dirty="0" err="1" smtClean="0"/>
              <a:t>الكیمیائیة</a:t>
            </a:r>
            <a:r>
              <a:rPr lang="ar-IQ" b="1" dirty="0" smtClean="0"/>
              <a:t> </a:t>
            </a:r>
            <a:r>
              <a:rPr lang="ar-IQ" b="1" dirty="0" err="1" smtClean="0"/>
              <a:t>والفیزیائیة</a:t>
            </a:r>
            <a:r>
              <a:rPr lang="ar-IQ" b="1" dirty="0" smtClean="0"/>
              <a:t>. </a:t>
            </a:r>
          </a:p>
          <a:p>
            <a:r>
              <a:rPr lang="ar-IQ" b="1" dirty="0" smtClean="0"/>
              <a:t>3 - تكون طبيعية : وهذا </a:t>
            </a:r>
            <a:r>
              <a:rPr lang="ar-IQ" b="1" dirty="0" err="1" smtClean="0"/>
              <a:t>یعني</a:t>
            </a:r>
            <a:r>
              <a:rPr lang="ar-IQ" b="1" dirty="0" smtClean="0"/>
              <a:t> أن المواد المصنعة </a:t>
            </a:r>
            <a:r>
              <a:rPr lang="ar-IQ" b="1" dirty="0" err="1" smtClean="0"/>
              <a:t>كیمیائیا</a:t>
            </a:r>
            <a:r>
              <a:rPr lang="ar-IQ" b="1" dirty="0" smtClean="0"/>
              <a:t> والتي تدخل الإنسان في </a:t>
            </a:r>
            <a:r>
              <a:rPr lang="ar-IQ" b="1" dirty="0" err="1" smtClean="0"/>
              <a:t>تصنیعها</a:t>
            </a:r>
            <a:r>
              <a:rPr lang="ar-IQ" b="1" dirty="0" smtClean="0"/>
              <a:t> لا تعتبر معادن. </a:t>
            </a:r>
          </a:p>
          <a:p>
            <a:r>
              <a:rPr lang="ar-IQ" b="1" dirty="0" smtClean="0"/>
              <a:t>4 - </a:t>
            </a:r>
            <a:r>
              <a:rPr lang="ar-IQ" b="1" dirty="0" err="1" smtClean="0"/>
              <a:t>غیر</a:t>
            </a:r>
            <a:r>
              <a:rPr lang="ar-IQ" b="1" dirty="0" smtClean="0"/>
              <a:t> عضوية : لا </a:t>
            </a:r>
            <a:r>
              <a:rPr lang="ar-IQ" b="1" dirty="0" err="1" smtClean="0"/>
              <a:t>یدخل</a:t>
            </a:r>
            <a:r>
              <a:rPr lang="ar-IQ" b="1" dirty="0" smtClean="0"/>
              <a:t> النشاط الحيواني أو النباتي في </a:t>
            </a:r>
            <a:r>
              <a:rPr lang="ar-IQ" b="1" dirty="0" err="1" smtClean="0"/>
              <a:t>تكوین</a:t>
            </a:r>
            <a:r>
              <a:rPr lang="ar-IQ" b="1" dirty="0" smtClean="0"/>
              <a:t> المعدن فاللؤلؤ والصدفة والكهرمان لا يصنفون ضمن المعادن.</a:t>
            </a:r>
            <a:endParaRPr lang="ar-IQ" b="1" dirty="0"/>
          </a:p>
        </p:txBody>
      </p:sp>
    </p:spTree>
    <p:extLst>
      <p:ext uri="{BB962C8B-B14F-4D97-AF65-F5344CB8AC3E}">
        <p14:creationId xmlns:p14="http://schemas.microsoft.com/office/powerpoint/2010/main" val="1341733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95300" y="633443"/>
            <a:ext cx="11099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sz="2800" b="1" dirty="0" smtClean="0"/>
              <a:t>5 - </a:t>
            </a:r>
            <a:r>
              <a:rPr lang="ar-IQ" sz="2800" b="1" dirty="0" err="1" smtClean="0"/>
              <a:t>تركیب</a:t>
            </a:r>
            <a:r>
              <a:rPr lang="ar-IQ" sz="2800" b="1" dirty="0" smtClean="0"/>
              <a:t> </a:t>
            </a:r>
            <a:r>
              <a:rPr lang="ar-IQ" sz="2800" b="1" dirty="0" err="1" smtClean="0"/>
              <a:t>كیمیائي</a:t>
            </a:r>
            <a:r>
              <a:rPr lang="ar-IQ" sz="2800" b="1" dirty="0" smtClean="0"/>
              <a:t> محدد : فالمعدن إما أن </a:t>
            </a:r>
            <a:r>
              <a:rPr lang="ar-IQ" sz="2800" b="1" dirty="0" err="1" smtClean="0"/>
              <a:t>یكون</a:t>
            </a:r>
            <a:r>
              <a:rPr lang="ar-IQ" sz="2800" b="1" dirty="0" smtClean="0"/>
              <a:t> عنصرا أو مركبا </a:t>
            </a:r>
            <a:r>
              <a:rPr lang="ar-IQ" sz="2800" b="1" dirty="0" err="1" smtClean="0"/>
              <a:t>كیمیائیا</a:t>
            </a:r>
            <a:r>
              <a:rPr lang="ar-IQ" sz="2800" b="1" dirty="0" smtClean="0"/>
              <a:t> ، </a:t>
            </a:r>
            <a:r>
              <a:rPr lang="ar-IQ" sz="2800" b="1" dirty="0" err="1" smtClean="0"/>
              <a:t>ویعبر</a:t>
            </a:r>
            <a:r>
              <a:rPr lang="ar-IQ" sz="2800" b="1" dirty="0" smtClean="0"/>
              <a:t> عن </a:t>
            </a:r>
            <a:r>
              <a:rPr lang="ar-IQ" sz="2800" b="1" dirty="0" err="1" smtClean="0"/>
              <a:t>تركیبه</a:t>
            </a:r>
            <a:r>
              <a:rPr lang="ar-IQ" sz="2800" b="1" dirty="0" smtClean="0"/>
              <a:t> </a:t>
            </a:r>
            <a:r>
              <a:rPr lang="ar-IQ" sz="2800" b="1" dirty="0" err="1" smtClean="0"/>
              <a:t>الكیمیائي</a:t>
            </a:r>
            <a:r>
              <a:rPr lang="ar-IQ" sz="2800" b="1" dirty="0" smtClean="0"/>
              <a:t> بقانون النسب الثابتة والمضاعفة فمثلا معدن الكوارتز </a:t>
            </a:r>
            <a:r>
              <a:rPr lang="ar-IQ" sz="2800" b="1" dirty="0" err="1" smtClean="0"/>
              <a:t>یعبر</a:t>
            </a:r>
            <a:r>
              <a:rPr lang="ar-IQ" sz="2800" b="1" dirty="0" smtClean="0"/>
              <a:t> عنه بقانون 2</a:t>
            </a:r>
            <a:r>
              <a:rPr lang="en-US" sz="2800" b="1" dirty="0" err="1" smtClean="0"/>
              <a:t>SiO</a:t>
            </a:r>
            <a:r>
              <a:rPr lang="en-US" sz="2800" b="1" dirty="0" smtClean="0"/>
              <a:t> </a:t>
            </a:r>
            <a:r>
              <a:rPr lang="ar-IQ" sz="2800" b="1" dirty="0" smtClean="0"/>
              <a:t>بنسبة ذرة </a:t>
            </a:r>
            <a:r>
              <a:rPr lang="ar-IQ" sz="2800" b="1" dirty="0" err="1" smtClean="0"/>
              <a:t>سلیكون</a:t>
            </a:r>
            <a:r>
              <a:rPr lang="ar-IQ" sz="2800" b="1" dirty="0" smtClean="0"/>
              <a:t> إلى </a:t>
            </a:r>
            <a:r>
              <a:rPr lang="ar-IQ" sz="2800" b="1" dirty="0" err="1" smtClean="0"/>
              <a:t>ذرتین</a:t>
            </a:r>
            <a:r>
              <a:rPr lang="ar-IQ" sz="2800" b="1" dirty="0" smtClean="0"/>
              <a:t> </a:t>
            </a:r>
            <a:r>
              <a:rPr lang="ar-IQ" sz="2800" b="1" dirty="0" err="1" smtClean="0"/>
              <a:t>أوكسجین</a:t>
            </a:r>
            <a:r>
              <a:rPr lang="ar-IQ" sz="2800" b="1" dirty="0" smtClean="0"/>
              <a:t> ومعدن </a:t>
            </a:r>
            <a:r>
              <a:rPr lang="ar-IQ" sz="2800" b="1" dirty="0" err="1" smtClean="0"/>
              <a:t>الهالايت</a:t>
            </a:r>
            <a:r>
              <a:rPr lang="ar-IQ" sz="2800" b="1" dirty="0" smtClean="0"/>
              <a:t> يعبر عنه بقانون </a:t>
            </a:r>
            <a:r>
              <a:rPr lang="en-US" sz="2800" b="1" dirty="0" err="1" smtClean="0"/>
              <a:t>NaCI</a:t>
            </a:r>
            <a:r>
              <a:rPr lang="en-US" sz="2800" b="1" dirty="0" smtClean="0"/>
              <a:t> </a:t>
            </a:r>
            <a:r>
              <a:rPr lang="ar-IQ" sz="2800" b="1" dirty="0" smtClean="0"/>
              <a:t>بنسبة ذرة واحدة من الكلور وهذه النسب ثابتة لا </a:t>
            </a:r>
            <a:r>
              <a:rPr lang="ar-IQ" sz="2800" b="1" dirty="0" err="1" smtClean="0"/>
              <a:t>تتغیر</a:t>
            </a:r>
            <a:r>
              <a:rPr lang="ar-IQ" sz="2800" b="1" dirty="0" smtClean="0"/>
              <a:t> مهما </a:t>
            </a:r>
            <a:r>
              <a:rPr lang="ar-IQ" sz="2800" b="1" dirty="0" err="1" smtClean="0"/>
              <a:t>تغیر</a:t>
            </a:r>
            <a:r>
              <a:rPr lang="ar-IQ" sz="2800" b="1" dirty="0" smtClean="0"/>
              <a:t> المكان الذي </a:t>
            </a:r>
            <a:r>
              <a:rPr lang="ar-IQ" sz="2800" b="1" dirty="0" err="1" smtClean="0"/>
              <a:t>یوجد</a:t>
            </a:r>
            <a:r>
              <a:rPr lang="ar-IQ" sz="2800" b="1" dirty="0" smtClean="0"/>
              <a:t> </a:t>
            </a:r>
            <a:r>
              <a:rPr lang="ar-IQ" sz="2800" b="1" dirty="0" err="1" smtClean="0"/>
              <a:t>فیه</a:t>
            </a:r>
            <a:r>
              <a:rPr lang="ar-IQ" sz="2800" b="1" dirty="0" smtClean="0"/>
              <a:t> الكوارتز أو </a:t>
            </a:r>
            <a:r>
              <a:rPr lang="ar-IQ" sz="2800" b="1" dirty="0" err="1" smtClean="0"/>
              <a:t>الهالا</a:t>
            </a:r>
            <a:r>
              <a:rPr lang="ar-IQ" sz="2800" b="1" dirty="0" smtClean="0"/>
              <a:t> </a:t>
            </a:r>
            <a:r>
              <a:rPr lang="ar-IQ" sz="2800" b="1" dirty="0" err="1" smtClean="0"/>
              <a:t>یت</a:t>
            </a:r>
            <a:r>
              <a:rPr lang="ar-IQ" sz="2800" b="1" dirty="0" smtClean="0"/>
              <a:t>، أما معدن </a:t>
            </a:r>
            <a:r>
              <a:rPr lang="ar-IQ" sz="2800" b="1" dirty="0" err="1" smtClean="0"/>
              <a:t>الأولیفین</a:t>
            </a:r>
            <a:r>
              <a:rPr lang="ar-IQ" sz="2800" b="1" dirty="0" smtClean="0"/>
              <a:t> </a:t>
            </a:r>
            <a:r>
              <a:rPr lang="ar-IQ" sz="2800" b="1" dirty="0" err="1" smtClean="0"/>
              <a:t>فتركیبه</a:t>
            </a:r>
            <a:r>
              <a:rPr lang="ar-IQ" sz="2800" b="1" dirty="0" smtClean="0"/>
              <a:t> </a:t>
            </a:r>
            <a:r>
              <a:rPr lang="ar-IQ" sz="2800" b="1" dirty="0" err="1" smtClean="0"/>
              <a:t>الكیمیائي</a:t>
            </a:r>
            <a:r>
              <a:rPr lang="ar-IQ" sz="2800" b="1" dirty="0" smtClean="0"/>
              <a:t> </a:t>
            </a:r>
            <a:r>
              <a:rPr lang="en-US" sz="2800" b="1" dirty="0" smtClean="0"/>
              <a:t>SiO4(</a:t>
            </a:r>
            <a:r>
              <a:rPr lang="en-US" sz="2800" b="1" dirty="0" err="1" smtClean="0"/>
              <a:t>MgFe</a:t>
            </a:r>
            <a:r>
              <a:rPr lang="en-US" sz="2800" b="1" dirty="0" smtClean="0"/>
              <a:t>)2 </a:t>
            </a:r>
            <a:r>
              <a:rPr lang="ar-IQ" sz="2800" b="1" dirty="0" smtClean="0"/>
              <a:t> ولكن النسبة </a:t>
            </a:r>
            <a:r>
              <a:rPr lang="ar-IQ" sz="2800" b="1" dirty="0" err="1" smtClean="0"/>
              <a:t>بین</a:t>
            </a:r>
            <a:r>
              <a:rPr lang="ar-IQ" sz="2800" b="1" dirty="0" smtClean="0"/>
              <a:t> مجموع ذرات </a:t>
            </a:r>
            <a:r>
              <a:rPr lang="ar-IQ" sz="2800" b="1" dirty="0" err="1" smtClean="0"/>
              <a:t>المغنیسیوم</a:t>
            </a:r>
            <a:r>
              <a:rPr lang="ar-IQ" sz="2800" b="1" dirty="0" smtClean="0"/>
              <a:t> </a:t>
            </a:r>
            <a:r>
              <a:rPr lang="ar-IQ" sz="2800" b="1" dirty="0" err="1" smtClean="0"/>
              <a:t>والحدید</a:t>
            </a:r>
            <a:r>
              <a:rPr lang="ar-IQ" sz="2800" b="1" dirty="0" smtClean="0"/>
              <a:t> إلى عدد ذرات </a:t>
            </a:r>
            <a:r>
              <a:rPr lang="ar-IQ" sz="2800" b="1" dirty="0" err="1" smtClean="0"/>
              <a:t>السلیكون</a:t>
            </a:r>
            <a:r>
              <a:rPr lang="ar-IQ" sz="2800" b="1" dirty="0" smtClean="0"/>
              <a:t> </a:t>
            </a:r>
            <a:r>
              <a:rPr lang="ar-IQ" sz="2800" b="1" dirty="0" err="1" smtClean="0"/>
              <a:t>والأكسجین</a:t>
            </a:r>
            <a:r>
              <a:rPr lang="ar-IQ" sz="2800" b="1" dirty="0" smtClean="0"/>
              <a:t> نسبة ثابتة.</a:t>
            </a:r>
          </a:p>
          <a:p>
            <a:endParaRPr lang="ar-IQ" sz="2800" b="1" dirty="0" smtClean="0"/>
          </a:p>
          <a:p>
            <a:r>
              <a:rPr lang="ar-IQ" sz="2800" b="1" dirty="0" smtClean="0"/>
              <a:t>6 - </a:t>
            </a:r>
            <a:r>
              <a:rPr lang="ar-IQ" sz="2800" b="1" dirty="0" err="1" smtClean="0"/>
              <a:t>بنیة</a:t>
            </a:r>
            <a:r>
              <a:rPr lang="ar-IQ" sz="2800" b="1" dirty="0" smtClean="0"/>
              <a:t> </a:t>
            </a:r>
            <a:r>
              <a:rPr lang="ar-IQ" sz="2800" b="1" dirty="0" err="1" smtClean="0"/>
              <a:t>بلوریة</a:t>
            </a:r>
            <a:r>
              <a:rPr lang="ar-IQ" sz="2800" b="1" dirty="0" smtClean="0"/>
              <a:t> </a:t>
            </a:r>
            <a:r>
              <a:rPr lang="ar-IQ" sz="2800" b="1" dirty="0" err="1" smtClean="0"/>
              <a:t>ممیزة</a:t>
            </a:r>
            <a:r>
              <a:rPr lang="ar-IQ" sz="2800" b="1" dirty="0" smtClean="0"/>
              <a:t> : </a:t>
            </a:r>
            <a:r>
              <a:rPr lang="ar-IQ" sz="2800" b="1" dirty="0" err="1" smtClean="0"/>
              <a:t>تتمیز</a:t>
            </a:r>
            <a:r>
              <a:rPr lang="ar-IQ" sz="2800" b="1" dirty="0" smtClean="0"/>
              <a:t> كل المعادن سواء المركبة أو </a:t>
            </a:r>
            <a:r>
              <a:rPr lang="ar-IQ" sz="2800" b="1" dirty="0" err="1" smtClean="0"/>
              <a:t>العنصریة</a:t>
            </a:r>
            <a:r>
              <a:rPr lang="ar-IQ" sz="2800" b="1" dirty="0" smtClean="0"/>
              <a:t> بأن الذرات المكونة للمعدن تكون مرتبة </a:t>
            </a:r>
            <a:r>
              <a:rPr lang="ar-IQ" sz="2800" b="1" dirty="0" err="1" smtClean="0"/>
              <a:t>ترتیب</a:t>
            </a:r>
            <a:r>
              <a:rPr lang="ar-IQ" sz="2800" b="1" dirty="0" smtClean="0"/>
              <a:t> هندسي منتظم في الأبعاد الثلاثة . وهذا </a:t>
            </a:r>
            <a:r>
              <a:rPr lang="ar-IQ" sz="2800" b="1" dirty="0" err="1" smtClean="0"/>
              <a:t>الترتیب</a:t>
            </a:r>
            <a:r>
              <a:rPr lang="ar-IQ" sz="2800" b="1" dirty="0" smtClean="0"/>
              <a:t> </a:t>
            </a:r>
            <a:r>
              <a:rPr lang="ar-IQ" sz="2800" b="1" dirty="0" err="1" smtClean="0"/>
              <a:t>ینعكس</a:t>
            </a:r>
            <a:r>
              <a:rPr lang="ar-IQ" sz="2800" b="1" dirty="0" smtClean="0"/>
              <a:t> على شكل المعدن من الخارج مكونا السطوح التي تحد بالمعدن مكونا بلورة المعدن.</a:t>
            </a:r>
            <a:endParaRPr lang="ar-IQ" sz="2800" b="1" dirty="0"/>
          </a:p>
        </p:txBody>
      </p:sp>
    </p:spTree>
    <p:extLst>
      <p:ext uri="{BB962C8B-B14F-4D97-AF65-F5344CB8AC3E}">
        <p14:creationId xmlns:p14="http://schemas.microsoft.com/office/powerpoint/2010/main" val="3718966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457200" y="444500"/>
            <a:ext cx="10896600" cy="462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ar-SA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العناصر المكونة لمعظم المعادن والموجودة في القشرة </a:t>
            </a:r>
            <a:r>
              <a:rPr kumimoji="0" lang="ar-SA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الارضية</a:t>
            </a:r>
            <a:r>
              <a:rPr kumimoji="0" lang="ar-SA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تبلغ اكثر من 92 عنصر تتحد مجاميع منها لتكون المعدن</a:t>
            </a:r>
            <a:endParaRPr kumimoji="0" lang="ar-IQ" sz="3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ar-SA" sz="3200" b="1" dirty="0" smtClean="0"/>
              <a:t> وي</a:t>
            </a:r>
            <a:r>
              <a:rPr lang="ar-IQ" sz="3200" b="1" dirty="0" smtClean="0"/>
              <a:t>ب</a:t>
            </a:r>
            <a:r>
              <a:rPr lang="ar-SA" sz="3200" b="1" dirty="0" err="1" smtClean="0"/>
              <a:t>لغ</a:t>
            </a:r>
            <a:r>
              <a:rPr lang="ar-SA" sz="3200" b="1" dirty="0" smtClean="0"/>
              <a:t> عدد المعادن في الطبيعة حوالي 2000 معدن والمعادن بدورها تدخل في تكوين الصخور في الطبيعة .</a:t>
            </a:r>
            <a:endParaRPr lang="en-US" sz="3200" b="1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3200" b="1" dirty="0" smtClean="0"/>
              <a:t>معظم المعادن متكونة من اتحاد عنصرين </a:t>
            </a:r>
            <a:r>
              <a:rPr lang="ar-SA" sz="3200" b="1" dirty="0" err="1" smtClean="0"/>
              <a:t>او</a:t>
            </a:r>
            <a:r>
              <a:rPr lang="ar-SA" sz="3200" b="1" dirty="0" smtClean="0"/>
              <a:t> اكثر .</a:t>
            </a:r>
            <a:endParaRPr lang="en-US" sz="3200" b="1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3200" b="1" dirty="0" err="1" smtClean="0"/>
              <a:t>ان</a:t>
            </a:r>
            <a:r>
              <a:rPr lang="ar-SA" sz="3200" b="1" dirty="0" smtClean="0"/>
              <a:t> اكثر من 99% من القشرة </a:t>
            </a:r>
            <a:r>
              <a:rPr lang="ar-SA" sz="3200" b="1" dirty="0" err="1" smtClean="0"/>
              <a:t>الارضية</a:t>
            </a:r>
            <a:r>
              <a:rPr lang="ar-SA" sz="3200" b="1" dirty="0" smtClean="0"/>
              <a:t> متكونة من 9 عناصر </a:t>
            </a:r>
            <a:endParaRPr lang="ar-IQ" sz="3200" b="1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3200" b="1" dirty="0" smtClean="0"/>
              <a:t>هي </a:t>
            </a:r>
            <a:r>
              <a:rPr lang="en-US" sz="3200" b="1" dirty="0" smtClean="0"/>
              <a:t>O</a:t>
            </a:r>
            <a:r>
              <a:rPr lang="en-US" sz="3200" b="1" baseline="-25000" dirty="0" smtClean="0"/>
              <a:t>2</a:t>
            </a:r>
            <a:r>
              <a:rPr lang="ar-SA" sz="3200" b="1" dirty="0" smtClean="0"/>
              <a:t> و </a:t>
            </a:r>
            <a:r>
              <a:rPr lang="en-US" sz="3200" b="1" dirty="0" smtClean="0"/>
              <a:t>Si</a:t>
            </a:r>
            <a:r>
              <a:rPr lang="ar-SA" sz="3200" b="1" dirty="0" smtClean="0"/>
              <a:t> و </a:t>
            </a:r>
            <a:r>
              <a:rPr lang="en-US" sz="3200" b="1" dirty="0" smtClean="0"/>
              <a:t>Al</a:t>
            </a:r>
            <a:r>
              <a:rPr lang="ar-SA" sz="3200" b="1" dirty="0" smtClean="0"/>
              <a:t> و </a:t>
            </a:r>
            <a:r>
              <a:rPr lang="en-US" sz="3200" b="1" dirty="0" smtClean="0"/>
              <a:t>Fe </a:t>
            </a:r>
            <a:r>
              <a:rPr lang="ar-SA" sz="3200" b="1" dirty="0" smtClean="0"/>
              <a:t> و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Ca</a:t>
            </a:r>
            <a:r>
              <a:rPr lang="en-US" sz="3200" b="1" dirty="0" smtClean="0"/>
              <a:t> </a:t>
            </a:r>
            <a:r>
              <a:rPr lang="ar-SA" sz="3200" b="1" dirty="0" smtClean="0"/>
              <a:t> و </a:t>
            </a:r>
            <a:r>
              <a:rPr lang="en-US" sz="3200" b="1" dirty="0" smtClean="0"/>
              <a:t>Na </a:t>
            </a:r>
            <a:r>
              <a:rPr lang="ar-SA" sz="3200" b="1" dirty="0" smtClean="0"/>
              <a:t> و </a:t>
            </a:r>
            <a:r>
              <a:rPr lang="en-US" sz="3200" b="1" dirty="0" smtClean="0"/>
              <a:t>K</a:t>
            </a:r>
            <a:r>
              <a:rPr lang="ar-SA" sz="3200" b="1" dirty="0" smtClean="0"/>
              <a:t> و </a:t>
            </a:r>
            <a:r>
              <a:rPr lang="en-US" sz="3200" b="1" dirty="0" smtClean="0"/>
              <a:t>Mg</a:t>
            </a:r>
            <a:r>
              <a:rPr lang="ar-SA" sz="3200" b="1" dirty="0" smtClean="0"/>
              <a:t> و </a:t>
            </a:r>
            <a:r>
              <a:rPr lang="en-US" sz="3200" b="1" dirty="0" smtClean="0"/>
              <a:t>Ti</a:t>
            </a:r>
            <a:endParaRPr lang="ar-IQ" sz="3200" b="1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3200" b="1" dirty="0" smtClean="0"/>
              <a:t> وبقية العناصر تكون 1% من القشرة </a:t>
            </a:r>
            <a:r>
              <a:rPr lang="ar-SA" sz="3200" b="1" dirty="0" err="1" smtClean="0"/>
              <a:t>الارضية</a:t>
            </a:r>
            <a:r>
              <a:rPr lang="ar-SA" sz="3200" b="1" dirty="0" smtClean="0"/>
              <a:t> .</a:t>
            </a:r>
            <a:endParaRPr lang="ar-IQ" sz="3200" b="1" dirty="0" smtClean="0"/>
          </a:p>
          <a:p>
            <a:r>
              <a:rPr lang="ar-SA" sz="3200" dirty="0" smtClean="0"/>
              <a:t> </a:t>
            </a:r>
            <a:endParaRPr kumimoji="0" lang="ar-IQ" sz="3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12270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69900" y="357138"/>
            <a:ext cx="113665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sz="2800" b="1" dirty="0" smtClean="0"/>
              <a:t>التصنيف الكيميائي للمعادن:</a:t>
            </a:r>
          </a:p>
          <a:p>
            <a:r>
              <a:rPr lang="ar-IQ" sz="2800" b="1" dirty="0" smtClean="0"/>
              <a:t>وتصنف المعادن في مجموعات </a:t>
            </a:r>
            <a:r>
              <a:rPr lang="ar-IQ" sz="2800" b="1" dirty="0" err="1" smtClean="0"/>
              <a:t>أساسیة</a:t>
            </a:r>
            <a:r>
              <a:rPr lang="ar-IQ" sz="2800" b="1" dirty="0" smtClean="0"/>
              <a:t> بحسب </a:t>
            </a:r>
            <a:r>
              <a:rPr lang="ar-IQ" sz="2800" b="1" dirty="0" err="1" smtClean="0"/>
              <a:t>تركیبها</a:t>
            </a:r>
            <a:r>
              <a:rPr lang="ar-IQ" sz="2800" b="1" dirty="0" smtClean="0"/>
              <a:t> </a:t>
            </a:r>
            <a:r>
              <a:rPr lang="ar-IQ" sz="2800" b="1" dirty="0" err="1" smtClean="0"/>
              <a:t>الكیمیائي</a:t>
            </a:r>
            <a:r>
              <a:rPr lang="ar-IQ" sz="2800" b="1" dirty="0" smtClean="0"/>
              <a:t> وخاصة الشق السالب لها كما </a:t>
            </a:r>
            <a:r>
              <a:rPr lang="ar-IQ" sz="2800" b="1" dirty="0" err="1" smtClean="0"/>
              <a:t>یلي</a:t>
            </a:r>
            <a:r>
              <a:rPr lang="ar-IQ" sz="2800" b="1" dirty="0" smtClean="0"/>
              <a:t> أ – المعادن العنصرية:</a:t>
            </a:r>
          </a:p>
          <a:p>
            <a:r>
              <a:rPr lang="ar-IQ" sz="2800" b="1" dirty="0" smtClean="0"/>
              <a:t>وهي المعادن التي تتكون من عنصر </a:t>
            </a:r>
            <a:r>
              <a:rPr lang="ar-IQ" sz="2800" b="1" dirty="0" err="1" smtClean="0"/>
              <a:t>كیمیائي</a:t>
            </a:r>
            <a:r>
              <a:rPr lang="ar-IQ" sz="2800" b="1" dirty="0" smtClean="0"/>
              <a:t> واحد . وقد تكون معادن عنصرية </a:t>
            </a:r>
            <a:r>
              <a:rPr lang="ar-IQ" sz="2800" b="1" dirty="0" err="1" smtClean="0"/>
              <a:t>فلزیة</a:t>
            </a:r>
            <a:r>
              <a:rPr lang="ar-IQ" sz="2800" b="1" dirty="0" smtClean="0"/>
              <a:t> مثل الذهب والفضة </a:t>
            </a:r>
            <a:r>
              <a:rPr lang="ar-IQ" sz="2800" b="1" dirty="0" err="1" smtClean="0"/>
              <a:t>والبلاتین</a:t>
            </a:r>
            <a:r>
              <a:rPr lang="ar-IQ" sz="2800" b="1" dirty="0" smtClean="0"/>
              <a:t> ، أو قد تكون </a:t>
            </a:r>
            <a:r>
              <a:rPr lang="ar-IQ" sz="2800" b="1" dirty="0" err="1" smtClean="0"/>
              <a:t>عنصریة</a:t>
            </a:r>
            <a:r>
              <a:rPr lang="ar-IQ" sz="2800" b="1" dirty="0" smtClean="0"/>
              <a:t> لا </a:t>
            </a:r>
            <a:r>
              <a:rPr lang="ar-IQ" sz="2800" b="1" dirty="0" err="1" smtClean="0"/>
              <a:t>فلزیة</a:t>
            </a:r>
            <a:r>
              <a:rPr lang="ar-IQ" sz="2800" b="1" dirty="0" smtClean="0"/>
              <a:t> مثل معادن </a:t>
            </a:r>
            <a:r>
              <a:rPr lang="ar-IQ" sz="2800" b="1" dirty="0" err="1" smtClean="0"/>
              <a:t>الكبریت</a:t>
            </a:r>
            <a:r>
              <a:rPr lang="ar-IQ" sz="2800" b="1" dirty="0" smtClean="0"/>
              <a:t> والألماس </a:t>
            </a:r>
            <a:r>
              <a:rPr lang="ar-IQ" sz="2800" b="1" dirty="0" err="1" smtClean="0"/>
              <a:t>والجرافیت</a:t>
            </a:r>
            <a:r>
              <a:rPr lang="ar-IQ" sz="2800" b="1" dirty="0" smtClean="0"/>
              <a:t> . وعموما المعادن العنصرية توجد في الطبيعة بكميات نادرة ، </a:t>
            </a:r>
            <a:r>
              <a:rPr lang="ar-IQ" sz="2800" b="1" dirty="0" err="1" smtClean="0"/>
              <a:t>حیث</a:t>
            </a:r>
            <a:r>
              <a:rPr lang="ar-IQ" sz="2800" b="1" dirty="0" smtClean="0"/>
              <a:t> </a:t>
            </a:r>
            <a:r>
              <a:rPr lang="ar-IQ" sz="2800" b="1" dirty="0" err="1" smtClean="0"/>
              <a:t>یوجد</a:t>
            </a:r>
            <a:r>
              <a:rPr lang="ar-IQ" sz="2800" b="1" dirty="0" smtClean="0"/>
              <a:t> اكثر من </a:t>
            </a:r>
            <a:r>
              <a:rPr lang="ar-IQ" sz="2800" b="1" dirty="0" err="1" smtClean="0"/>
              <a:t>عشرین</a:t>
            </a:r>
            <a:r>
              <a:rPr lang="ar-IQ" sz="2800" b="1" dirty="0" smtClean="0"/>
              <a:t> معدن عنصري . وتعتبر ذات أهمية  اقتصادية كبيرة.</a:t>
            </a:r>
          </a:p>
          <a:p>
            <a:endParaRPr lang="ar-IQ" sz="2800" b="1" dirty="0"/>
          </a:p>
        </p:txBody>
      </p:sp>
    </p:spTree>
    <p:extLst>
      <p:ext uri="{BB962C8B-B14F-4D97-AF65-F5344CB8AC3E}">
        <p14:creationId xmlns:p14="http://schemas.microsoft.com/office/powerpoint/2010/main" val="1098303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57200" y="282139"/>
            <a:ext cx="109601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sz="2800" b="1" dirty="0" smtClean="0"/>
              <a:t>ب – </a:t>
            </a:r>
            <a:r>
              <a:rPr lang="ar-IQ" sz="2800" b="1" dirty="0" smtClean="0">
                <a:solidFill>
                  <a:srgbClr val="FF0000"/>
                </a:solidFill>
              </a:rPr>
              <a:t>المعادن المركبة وتشمل:</a:t>
            </a:r>
          </a:p>
          <a:p>
            <a:r>
              <a:rPr lang="ar-IQ" sz="2800" b="1" dirty="0" smtClean="0"/>
              <a:t> 1 - </a:t>
            </a:r>
            <a:r>
              <a:rPr lang="ar-IQ" sz="2800" b="1" dirty="0" smtClean="0">
                <a:solidFill>
                  <a:srgbClr val="FF0000"/>
                </a:solidFill>
              </a:rPr>
              <a:t>معادن الكبریتیدات</a:t>
            </a:r>
            <a:r>
              <a:rPr lang="ar-IQ" sz="2800" b="1" dirty="0" smtClean="0"/>
              <a:t>:</a:t>
            </a:r>
          </a:p>
          <a:p>
            <a:r>
              <a:rPr lang="ar-IQ" sz="2800" b="1" dirty="0" smtClean="0"/>
              <a:t>تتكون معادن هذه المجموعة من اتحاد فلز </a:t>
            </a:r>
            <a:r>
              <a:rPr lang="ar-IQ" sz="2800" b="1" dirty="0" err="1" smtClean="0"/>
              <a:t>الكبریت</a:t>
            </a:r>
            <a:r>
              <a:rPr lang="ar-IQ" sz="2800" b="1" dirty="0" smtClean="0"/>
              <a:t> </a:t>
            </a:r>
            <a:r>
              <a:rPr lang="ar-IQ" sz="2800" b="1" dirty="0" err="1" smtClean="0"/>
              <a:t>حیث</a:t>
            </a:r>
            <a:r>
              <a:rPr lang="ar-IQ" sz="2800" b="1" dirty="0" smtClean="0"/>
              <a:t> </a:t>
            </a:r>
            <a:r>
              <a:rPr lang="ar-IQ" sz="2800" b="1" dirty="0" err="1" smtClean="0"/>
              <a:t>یكون</a:t>
            </a:r>
            <a:r>
              <a:rPr lang="ar-IQ" sz="2800" b="1" dirty="0" smtClean="0"/>
              <a:t> الكبريت (</a:t>
            </a:r>
            <a:r>
              <a:rPr lang="en-US" sz="2800" b="1" dirty="0" smtClean="0"/>
              <a:t>(S </a:t>
            </a:r>
            <a:r>
              <a:rPr lang="ar-IQ" sz="2800" b="1" dirty="0" smtClean="0"/>
              <a:t>هو </a:t>
            </a:r>
            <a:r>
              <a:rPr lang="ar-IQ" sz="2800" b="1" dirty="0" err="1" smtClean="0"/>
              <a:t>الأنیون</a:t>
            </a:r>
            <a:r>
              <a:rPr lang="ar-IQ" sz="2800" b="1" dirty="0" smtClean="0"/>
              <a:t> ( أو الشق الفلزي الحمضي ) وتعتبر معادن هذه المجموعة من أهم المجموعات </a:t>
            </a:r>
            <a:r>
              <a:rPr lang="ar-IQ" sz="2800" b="1" dirty="0" err="1" smtClean="0"/>
              <a:t>المعدنیة</a:t>
            </a:r>
            <a:r>
              <a:rPr lang="ar-IQ" sz="2800" b="1" dirty="0" smtClean="0"/>
              <a:t> إذ تضم أغلب الخامات </a:t>
            </a:r>
            <a:r>
              <a:rPr lang="ar-IQ" sz="2800" b="1" dirty="0" err="1" smtClean="0"/>
              <a:t>المعدنیة</a:t>
            </a:r>
            <a:r>
              <a:rPr lang="ar-IQ" sz="2800" b="1" dirty="0" smtClean="0"/>
              <a:t> ذات </a:t>
            </a:r>
            <a:r>
              <a:rPr lang="ar-IQ" sz="2800" b="1" dirty="0" err="1" smtClean="0"/>
              <a:t>القیمة</a:t>
            </a:r>
            <a:r>
              <a:rPr lang="ar-IQ" sz="2800" b="1" dirty="0" smtClean="0"/>
              <a:t> الاقتصادية . ومن أمثلة معادن الكبریتیدات معدن البیریت2</a:t>
            </a:r>
            <a:r>
              <a:rPr lang="en-US" sz="2800" b="1" dirty="0" smtClean="0"/>
              <a:t>S Fe ، </a:t>
            </a:r>
            <a:r>
              <a:rPr lang="ar-IQ" sz="2800" b="1" dirty="0" err="1" smtClean="0"/>
              <a:t>الجالینا</a:t>
            </a:r>
            <a:r>
              <a:rPr lang="en-US" sz="2800" b="1" dirty="0" err="1" smtClean="0"/>
              <a:t>pbs</a:t>
            </a:r>
            <a:r>
              <a:rPr lang="en-US" sz="2800" b="1" dirty="0" smtClean="0"/>
              <a:t> ، .</a:t>
            </a:r>
            <a:r>
              <a:rPr lang="ar-IQ" sz="2800" b="1" dirty="0" smtClean="0"/>
              <a:t> </a:t>
            </a:r>
            <a:r>
              <a:rPr lang="ar-IQ" sz="2800" b="1" dirty="0" err="1" smtClean="0"/>
              <a:t>كالكوبیرایت</a:t>
            </a:r>
            <a:r>
              <a:rPr lang="ar-IQ" sz="2800" b="1" dirty="0" smtClean="0"/>
              <a:t> </a:t>
            </a:r>
            <a:r>
              <a:rPr lang="en-US" sz="2800" b="1" dirty="0" smtClean="0"/>
              <a:t>CuFeS2</a:t>
            </a:r>
            <a:r>
              <a:rPr lang="ar-IQ" sz="2800" b="1" dirty="0" smtClean="0"/>
              <a:t>، </a:t>
            </a:r>
            <a:r>
              <a:rPr lang="ar-IQ" sz="2800" b="1" dirty="0" err="1" smtClean="0"/>
              <a:t>سلفالرايت</a:t>
            </a:r>
            <a:r>
              <a:rPr lang="en-US" sz="2800" b="1" dirty="0" smtClean="0"/>
              <a:t> (Zn S ) </a:t>
            </a:r>
          </a:p>
          <a:p>
            <a:endParaRPr lang="ar-IQ" sz="2800" b="1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0" y="3390682"/>
            <a:ext cx="10439400" cy="308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696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143000" y="403136"/>
            <a:ext cx="106553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sz="2400" b="1" dirty="0" smtClean="0">
                <a:solidFill>
                  <a:srgbClr val="FF0000"/>
                </a:solidFill>
              </a:rPr>
              <a:t> 2 -معادن </a:t>
            </a:r>
            <a:r>
              <a:rPr lang="ar-IQ" sz="2400" b="1" dirty="0" err="1" smtClean="0">
                <a:solidFill>
                  <a:srgbClr val="FF0000"/>
                </a:solidFill>
              </a:rPr>
              <a:t>الهالیدات</a:t>
            </a:r>
            <a:r>
              <a:rPr lang="ar-IQ" sz="2400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ar-IQ" sz="2400" b="1" dirty="0" err="1" smtClean="0">
                <a:solidFill>
                  <a:srgbClr val="FF0000"/>
                </a:solidFill>
              </a:rPr>
              <a:t>حیث</a:t>
            </a:r>
            <a:r>
              <a:rPr lang="ar-IQ" sz="2400" b="1" dirty="0" smtClean="0">
                <a:solidFill>
                  <a:srgbClr val="FF0000"/>
                </a:solidFill>
              </a:rPr>
              <a:t> تتكون معادن هذه المجموعة من أحد العناصر </a:t>
            </a:r>
            <a:r>
              <a:rPr lang="ar-IQ" sz="2400" b="1" dirty="0" err="1" smtClean="0">
                <a:solidFill>
                  <a:srgbClr val="FF0000"/>
                </a:solidFill>
              </a:rPr>
              <a:t>التالیة</a:t>
            </a:r>
            <a:r>
              <a:rPr lang="ar-IQ" sz="2400" b="1" dirty="0" smtClean="0">
                <a:solidFill>
                  <a:srgbClr val="FF0000"/>
                </a:solidFill>
              </a:rPr>
              <a:t> مثل الكلور ( </a:t>
            </a:r>
            <a:r>
              <a:rPr lang="en-US" sz="2400" b="1" dirty="0" smtClean="0">
                <a:solidFill>
                  <a:srgbClr val="FF0000"/>
                </a:solidFill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</a:rPr>
              <a:t>Cl</a:t>
            </a:r>
            <a:r>
              <a:rPr lang="en-US" sz="2400" b="1" dirty="0" smtClean="0">
                <a:solidFill>
                  <a:srgbClr val="FF0000"/>
                </a:solidFill>
              </a:rPr>
              <a:t>، </a:t>
            </a:r>
            <a:r>
              <a:rPr lang="ar-IQ" sz="2400" b="1" dirty="0" smtClean="0">
                <a:solidFill>
                  <a:srgbClr val="FF0000"/>
                </a:solidFill>
              </a:rPr>
              <a:t>الفلور (</a:t>
            </a:r>
            <a:r>
              <a:rPr lang="en-US" sz="2400" b="1" dirty="0" smtClean="0">
                <a:solidFill>
                  <a:srgbClr val="FF0000"/>
                </a:solidFill>
              </a:rPr>
              <a:t>F، </a:t>
            </a:r>
            <a:r>
              <a:rPr lang="ar-IQ" sz="2400" b="1" dirty="0" smtClean="0">
                <a:solidFill>
                  <a:srgbClr val="FF0000"/>
                </a:solidFill>
              </a:rPr>
              <a:t>بروم (</a:t>
            </a:r>
            <a:r>
              <a:rPr lang="en-US" sz="2400" b="1" dirty="0" smtClean="0">
                <a:solidFill>
                  <a:srgbClr val="FF0000"/>
                </a:solidFill>
              </a:rPr>
              <a:t>(B، </a:t>
            </a:r>
          </a:p>
          <a:p>
            <a:r>
              <a:rPr lang="ar-IQ" sz="2400" b="1" dirty="0" err="1" smtClean="0">
                <a:solidFill>
                  <a:srgbClr val="FF0000"/>
                </a:solidFill>
              </a:rPr>
              <a:t>یود</a:t>
            </a:r>
            <a:r>
              <a:rPr lang="ar-IQ" sz="2400" b="1" dirty="0" smtClean="0">
                <a:solidFill>
                  <a:srgbClr val="FF0000"/>
                </a:solidFill>
              </a:rPr>
              <a:t> (</a:t>
            </a:r>
            <a:r>
              <a:rPr lang="en-US" sz="2400" b="1" dirty="0" smtClean="0">
                <a:solidFill>
                  <a:srgbClr val="FF0000"/>
                </a:solidFill>
              </a:rPr>
              <a:t>(I ، </a:t>
            </a:r>
            <a:r>
              <a:rPr lang="ar-IQ" sz="2400" b="1" dirty="0" smtClean="0">
                <a:solidFill>
                  <a:srgbClr val="FF0000"/>
                </a:solidFill>
              </a:rPr>
              <a:t>معدن </a:t>
            </a:r>
            <a:r>
              <a:rPr lang="ar-IQ" sz="2400" b="1" dirty="0" err="1" smtClean="0">
                <a:solidFill>
                  <a:srgbClr val="FF0000"/>
                </a:solidFill>
              </a:rPr>
              <a:t>الفلورایت</a:t>
            </a:r>
            <a:r>
              <a:rPr lang="ar-IQ" sz="2400" b="1" dirty="0" smtClean="0">
                <a:solidFill>
                  <a:srgbClr val="FF0000"/>
                </a:solidFill>
              </a:rPr>
              <a:t>. ( 2</a:t>
            </a:r>
            <a:r>
              <a:rPr lang="en-US" sz="2400" b="1" dirty="0" err="1" smtClean="0">
                <a:solidFill>
                  <a:srgbClr val="FF0000"/>
                </a:solidFill>
              </a:rPr>
              <a:t>CaF</a:t>
            </a:r>
            <a:r>
              <a:rPr lang="ar-IQ" sz="2400" b="1" dirty="0" smtClean="0">
                <a:solidFill>
                  <a:srgbClr val="FF0000"/>
                </a:solidFill>
              </a:rPr>
              <a:t>)</a:t>
            </a:r>
            <a:endParaRPr lang="ar-IQ" sz="2400" b="1" dirty="0">
              <a:solidFill>
                <a:srgbClr val="FF0000"/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3" y="1603465"/>
            <a:ext cx="10650537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53837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657</Words>
  <Application>Microsoft Office PowerPoint</Application>
  <PresentationFormat>ملء الشاشة</PresentationFormat>
  <Paragraphs>44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نسق Office</vt:lpstr>
      <vt:lpstr>جامعة البصرة كلية الزراعة علوم التربة</vt:lpstr>
      <vt:lpstr>عرض تقديمي في PowerPoint</vt:lpstr>
      <vt:lpstr>عرض تقديمي في PowerPoint</vt:lpstr>
      <vt:lpstr>الجيولوجيا العملي  المرحلة الاولى المحاضرة الثانية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Maher</cp:lastModifiedBy>
  <cp:revision>18</cp:revision>
  <dcterms:created xsi:type="dcterms:W3CDTF">2024-11-20T07:19:13Z</dcterms:created>
  <dcterms:modified xsi:type="dcterms:W3CDTF">2024-11-20T16:44:05Z</dcterms:modified>
</cp:coreProperties>
</file>